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8D18F-EEE9-4B31-8351-37650DA1C706}" type="datetimeFigureOut">
              <a:rPr lang="es-ES" smtClean="0"/>
              <a:t>24/05/2023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0391-F822-41CE-9212-8F42DCC8E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8201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3DB3D-7E38-443C-B073-4177A077830C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7191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3DB3D-7E38-443C-B073-4177A077830C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9306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3DB3D-7E38-443C-B073-4177A077830C}" type="slidenum">
              <a:rPr lang="es-MX" smtClean="0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1383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3DB3D-7E38-443C-B073-4177A077830C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8581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3DB3D-7E38-443C-B073-4177A077830C}" type="slidenum">
              <a:rPr lang="es-MX" smtClean="0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8599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3DB3D-7E38-443C-B073-4177A077830C}" type="slidenum">
              <a:rPr lang="es-MX" smtClean="0"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5694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3DB3D-7E38-443C-B073-4177A077830C}" type="slidenum">
              <a:rPr lang="es-MX" smtClean="0"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2441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6C93-84BD-423B-9186-B0E69F6B4272}" type="datetimeFigureOut">
              <a:rPr lang="es-MX" smtClean="0"/>
              <a:t>24/05/2023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99D4-BD16-4896-BBCA-002AF63A315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686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FA8DA91-5BE6-4691-9CCB-0BEC8A6B317D}" type="datetime">
              <a:rPr lang="es-MX" sz="1200" b="0" strike="noStrike" spc="-1">
                <a:solidFill>
                  <a:srgbClr val="8B8B8B"/>
                </a:solidFill>
                <a:latin typeface="Calibri"/>
              </a:rPr>
              <a:t>24/05/2023</a:t>
            </a:fld>
            <a:endParaRPr lang="es-C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C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9F7E1CD-11F7-40C8-B95A-47956AAAF158}" type="slidenum">
              <a:rPr lang="es-MX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U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42" name="Line 1"/>
          <p:cNvSpPr/>
          <p:nvPr/>
        </p:nvSpPr>
        <p:spPr>
          <a:xfrm>
            <a:off x="299880" y="2212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3" name="Imagen 4"/>
          <p:cNvPicPr/>
          <p:nvPr/>
        </p:nvPicPr>
        <p:blipFill>
          <a:blip r:embed="rId3"/>
          <a:stretch/>
        </p:blipFill>
        <p:spPr>
          <a:xfrm>
            <a:off x="2917440" y="266400"/>
            <a:ext cx="2078280" cy="132768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>
            <a:off x="483840" y="4966560"/>
            <a:ext cx="712944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Ing.</a:t>
            </a:r>
            <a:r>
              <a:rPr lang="es-E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 smtClean="0">
                <a:solidFill>
                  <a:srgbClr val="000000"/>
                </a:solidFill>
                <a:latin typeface="Arial"/>
              </a:rPr>
              <a:t>Ángel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Arturo Vega </a:t>
            </a:r>
            <a:r>
              <a:rPr lang="es-MX" sz="1800" b="0" strike="noStrike" spc="-1" dirty="0" err="1">
                <a:solidFill>
                  <a:srgbClr val="000000"/>
                </a:solidFill>
                <a:latin typeface="Arial"/>
              </a:rPr>
              <a:t>Mendivil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CU" sz="1800" b="0" strike="noStrike" spc="-1" dirty="0" smtClean="0">
                <a:latin typeface="Arial"/>
              </a:rPr>
              <a:t>Subdirector Informatización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0000"/>
                </a:solidFill>
                <a:latin typeface="Arial"/>
              </a:rPr>
              <a:t>Desoft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Holguín.</a:t>
            </a:r>
            <a:r>
              <a:rPr dirty="0"/>
              <a:t/>
            </a:r>
            <a:br>
              <a:rPr dirty="0"/>
            </a:br>
            <a:r>
              <a:rPr lang="es-MX" spc="-1" dirty="0" smtClean="0">
                <a:solidFill>
                  <a:srgbClr val="000000"/>
                </a:solidFill>
                <a:latin typeface="Arial"/>
              </a:rPr>
              <a:t>24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dirty="0" smtClean="0">
                <a:solidFill>
                  <a:srgbClr val="000000"/>
                </a:solidFill>
                <a:latin typeface="Arial"/>
              </a:rPr>
              <a:t>05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dirty="0" smtClean="0">
                <a:solidFill>
                  <a:srgbClr val="000000"/>
                </a:solidFill>
                <a:latin typeface="Arial"/>
              </a:rPr>
              <a:t>2023</a:t>
            </a:r>
            <a:endParaRPr lang="es-CU" sz="1800" b="0" strike="noStrike" spc="-1" dirty="0">
              <a:latin typeface="Arial"/>
            </a:endParaRPr>
          </a:p>
        </p:txBody>
      </p:sp>
      <p:sp>
        <p:nvSpPr>
          <p:cNvPr id="45" name="TextShape 3"/>
          <p:cNvSpPr txBox="1"/>
          <p:nvPr/>
        </p:nvSpPr>
        <p:spPr>
          <a:xfrm>
            <a:off x="483840" y="2362139"/>
            <a:ext cx="7394040" cy="1217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S" sz="2800" dirty="0"/>
              <a:t>Elementos Prácticos para la Seguridad Informática de tu Empresa</a:t>
            </a:r>
            <a:endParaRPr lang="en-US" sz="2700" b="0" strike="noStrike" spc="-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51" name="Line 1"/>
          <p:cNvSpPr/>
          <p:nvPr/>
        </p:nvSpPr>
        <p:spPr>
          <a:xfrm>
            <a:off x="299880" y="10555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2"/>
          <p:cNvSpPr/>
          <p:nvPr/>
        </p:nvSpPr>
        <p:spPr>
          <a:xfrm>
            <a:off x="299880" y="820800"/>
            <a:ext cx="669204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Clasificación y control de los bienes informáticos.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220680" y="1624680"/>
            <a:ext cx="7686000" cy="411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Expedientes a Nivel de Componentes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OCS </a:t>
            </a:r>
            <a:r>
              <a:rPr lang="es-ES" sz="2400" b="1" strike="noStrike" spc="-1" dirty="0" err="1">
                <a:solidFill>
                  <a:srgbClr val="000000"/>
                </a:solidFill>
                <a:latin typeface="Calibri"/>
              </a:rPr>
              <a:t>Inventory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 Server, OCS </a:t>
            </a:r>
            <a:r>
              <a:rPr lang="es-ES" sz="2400" b="1" strike="noStrike" spc="-1" dirty="0" err="1">
                <a:solidFill>
                  <a:srgbClr val="000000"/>
                </a:solidFill>
                <a:latin typeface="Calibri"/>
              </a:rPr>
              <a:t>Inventory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s-ES" sz="2400" b="1" strike="noStrike" spc="-1" dirty="0" err="1">
                <a:solidFill>
                  <a:srgbClr val="000000"/>
                </a:solidFill>
                <a:latin typeface="Calibri"/>
              </a:rPr>
              <a:t>Agent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, AIDA, Network_Inventory_Advisor_v3.7.1249, Suite de Seguridad Informática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). Firma del Responsable del Medio.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Registro de Inspecciones.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Registro de Incidencias. Por cada PC, Dpto. o General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Registro de Mantenimiento.</a:t>
            </a: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56" name="Line 1"/>
          <p:cNvSpPr/>
          <p:nvPr/>
        </p:nvSpPr>
        <p:spPr>
          <a:xfrm>
            <a:off x="278640" y="86364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299880" y="601200"/>
            <a:ext cx="669204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Del Personal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220680" y="1261440"/>
            <a:ext cx="7686000" cy="301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Acta de Compromiso u Obligaciones.</a:t>
            </a:r>
            <a:endParaRPr lang="es-CU" sz="2400" b="0" strike="noStrike" spc="-1" dirty="0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Expedientes laborales.</a:t>
            </a:r>
            <a:endParaRPr lang="es-CU" sz="2400" b="0" strike="noStrike" spc="-1" dirty="0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Artículos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5,6,7,8  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y </a:t>
            </a:r>
            <a:r>
              <a:rPr lang="es-ES" sz="2400" b="1" strike="noStrike" spc="-1" smtClean="0">
                <a:solidFill>
                  <a:srgbClr val="000000"/>
                </a:solidFill>
                <a:latin typeface="Calibri"/>
              </a:rPr>
              <a:t>36</a:t>
            </a:r>
            <a:r>
              <a:rPr lang="es-ES" sz="2400" b="0" strike="noStrike" spc="-1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Resolución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128/2019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Recursos </a:t>
            </a:r>
            <a:r>
              <a:rPr lang="es-ES" sz="2400" b="0" strike="noStrike" spc="-1" dirty="0" smtClean="0">
                <a:solidFill>
                  <a:srgbClr val="000000"/>
                </a:solidFill>
                <a:latin typeface="Calibri"/>
              </a:rPr>
              <a:t>Humanos.</a:t>
            </a:r>
            <a:endParaRPr lang="es-CU" sz="2400" b="0" strike="noStrike" spc="-1" dirty="0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Indicarle al RSI los usuarios que han sido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Baja, Certificado Medico, Vacaciones, Licencias entre otras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).</a:t>
            </a:r>
            <a:endParaRPr lang="es-CU" sz="2400" b="0" strike="noStrike" spc="-1" dirty="0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Capacitación del trabajador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Ley 116/2014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59" name="CustomShape 4"/>
          <p:cNvSpPr/>
          <p:nvPr/>
        </p:nvSpPr>
        <p:spPr>
          <a:xfrm>
            <a:off x="228240" y="3996720"/>
            <a:ext cx="390888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Seguridad Física y Ambiental</a:t>
            </a: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es-CU" sz="1800" b="0" strike="noStrike" spc="-1">
              <a:latin typeface="Arial"/>
            </a:endParaRPr>
          </a:p>
        </p:txBody>
      </p:sp>
      <p:sp>
        <p:nvSpPr>
          <p:cNvPr id="60" name="CustomShape 5"/>
          <p:cNvSpPr/>
          <p:nvPr/>
        </p:nvSpPr>
        <p:spPr>
          <a:xfrm>
            <a:off x="278640" y="4733640"/>
            <a:ext cx="7686000" cy="191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Niveles de Acceso.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Sellos de Seguridad.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Que los cables de conexión estén separados de los cables de datos.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Aterramiento Físico.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61" name="CustomShape 6"/>
          <p:cNvSpPr/>
          <p:nvPr/>
        </p:nvSpPr>
        <p:spPr>
          <a:xfrm>
            <a:off x="220680" y="554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63" name="Line 1"/>
          <p:cNvSpPr/>
          <p:nvPr/>
        </p:nvSpPr>
        <p:spPr>
          <a:xfrm>
            <a:off x="299880" y="104220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2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277200" y="762120"/>
            <a:ext cx="359352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Seguridad de Operaciones</a:t>
            </a: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es-CU" sz="1800" b="0" strike="noStrike" spc="-1">
              <a:latin typeface="Arial"/>
            </a:endParaRPr>
          </a:p>
        </p:txBody>
      </p:sp>
      <p:sp>
        <p:nvSpPr>
          <p:cNvPr id="66" name="CustomShape 4"/>
          <p:cNvSpPr/>
          <p:nvPr/>
        </p:nvSpPr>
        <p:spPr>
          <a:xfrm>
            <a:off x="259560" y="1500480"/>
            <a:ext cx="7646760" cy="521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Registros software autorizados en la PC, a Nivel de Empresa y los niveles de acceso de los usuarios.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Análisis mediante herramientas de los Log de Correo, Navegación y Eventos de los sistemas. Generar informe 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TRIMESTRAL </a:t>
            </a: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para el consejo de dirección de la empresa.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Configuración de los eventos del sistema en cada PC o por políticas del dominio.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Acceso a los diferentes servicios de red. (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Internet, Correo Nacional e Internacional y FTP</a:t>
            </a: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). Código de Ética. 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Cumplir con el procedimiento de Altas y Bajas a usuarios del dominio.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Instalar 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W10 o W11</a:t>
            </a: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 en todas las estaciones de trabajo. No desatender las que queden con 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W7. Parches de Seguridad.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68" name="Line 1"/>
          <p:cNvSpPr/>
          <p:nvPr/>
        </p:nvSpPr>
        <p:spPr>
          <a:xfrm>
            <a:off x="299880" y="106920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CustomShape 2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70" name="CustomShape 3"/>
          <p:cNvSpPr/>
          <p:nvPr/>
        </p:nvSpPr>
        <p:spPr>
          <a:xfrm>
            <a:off x="259560" y="1760040"/>
            <a:ext cx="7646760" cy="48921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Identificación de las cuentas de usuarios.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Una cuenta por usuario y con contraseñas todas.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Tamaño mínimo de la clave: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8 caracteres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Duración máxima de la clave: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45 días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Contraseñas del </a:t>
            </a:r>
            <a:r>
              <a:rPr lang="es-ES" sz="2400" b="0" strike="noStrike" spc="-1" dirty="0" err="1">
                <a:solidFill>
                  <a:srgbClr val="000000"/>
                </a:solidFill>
                <a:latin typeface="Calibri"/>
              </a:rPr>
              <a:t>Setup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, Administrativas de herramientas y de Dominio.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Sobre lacrado OCIC por carta elaborada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El control de acceso a los bienes informáticos está basado en una política de “mínimo privilegio”, en el sentido de otorgar a cada usuario solo los derechos y privilegios que requiera para el cumplimiento de las funciones que tenga asignadas.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spc="-1" dirty="0" smtClean="0">
                <a:solidFill>
                  <a:srgbClr val="000000"/>
                </a:solidFill>
                <a:latin typeface="Calibri"/>
              </a:rPr>
              <a:t>Herramientas</a:t>
            </a:r>
            <a:r>
              <a:rPr lang="es-ES" sz="2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de control de dispositivos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USB.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s-CU" sz="2400" b="0" strike="noStrike" spc="-1" dirty="0">
              <a:latin typeface="Arial"/>
            </a:endParaRPr>
          </a:p>
        </p:txBody>
      </p:sp>
      <p:sp>
        <p:nvSpPr>
          <p:cNvPr id="71" name="CustomShape 4"/>
          <p:cNvSpPr/>
          <p:nvPr/>
        </p:nvSpPr>
        <p:spPr>
          <a:xfrm>
            <a:off x="268920" y="932760"/>
            <a:ext cx="69516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Identificación, Autenticación y Control de Acceso.</a:t>
            </a: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s-C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73" name="Line 1"/>
          <p:cNvSpPr/>
          <p:nvPr/>
        </p:nvSpPr>
        <p:spPr>
          <a:xfrm>
            <a:off x="299880" y="105876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4" name="CustomShape 2"/>
          <p:cNvSpPr/>
          <p:nvPr/>
        </p:nvSpPr>
        <p:spPr>
          <a:xfrm>
            <a:off x="243000" y="720000"/>
            <a:ext cx="484164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Seguridad ante Programas Malignos</a:t>
            </a: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es-CU" sz="1800" b="0" strike="noStrike" spc="-1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76" name="CustomShape 4"/>
          <p:cNvSpPr/>
          <p:nvPr/>
        </p:nvSpPr>
        <p:spPr>
          <a:xfrm>
            <a:off x="220679" y="1354680"/>
            <a:ext cx="8049863" cy="30763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800" b="1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Decreto 360 /Artículo 47</a:t>
            </a:r>
            <a:r>
              <a:rPr lang="es-ES" sz="1800" b="1" strike="noStrike" spc="-1" dirty="0">
                <a:solidFill>
                  <a:srgbClr val="000000"/>
                </a:solidFill>
                <a:latin typeface="Arial"/>
              </a:rPr>
              <a:t>.</a:t>
            </a:r>
            <a:r>
              <a:rPr lang="es-E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2200" b="0" strike="noStrike" spc="-1" dirty="0">
                <a:solidFill>
                  <a:srgbClr val="000000"/>
                </a:solidFill>
                <a:latin typeface="Arial"/>
              </a:rPr>
              <a:t>En cada entidad se implementan los controles y procedimientos que los protegen contra programas malignos, con el </a:t>
            </a:r>
            <a:r>
              <a:rPr lang="es-ES" sz="2200" b="0" strike="noStrike" spc="-1" dirty="0" smtClean="0">
                <a:solidFill>
                  <a:srgbClr val="000000"/>
                </a:solidFill>
                <a:latin typeface="Arial"/>
              </a:rPr>
              <a:t>fin </a:t>
            </a:r>
            <a:r>
              <a:rPr lang="es-ES" sz="2200" b="0" strike="noStrike" spc="-1" dirty="0">
                <a:solidFill>
                  <a:srgbClr val="000000"/>
                </a:solidFill>
                <a:latin typeface="Arial"/>
              </a:rPr>
              <a:t>de mitigar sus efectos nocivos e impedir su generalización; para la protección contra virus informático se utilizan los programas antivirus de producción nacional y otros autorizados para su uso en el país, con un soporte establecido que permita su actualización.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lang="es-CU" sz="2200" b="0" strike="noStrike" spc="-1" dirty="0">
              <a:latin typeface="Arial"/>
            </a:endParaRPr>
          </a:p>
        </p:txBody>
      </p:sp>
      <p:sp>
        <p:nvSpPr>
          <p:cNvPr id="77" name="CustomShape 5"/>
          <p:cNvSpPr/>
          <p:nvPr/>
        </p:nvSpPr>
        <p:spPr>
          <a:xfrm>
            <a:off x="237960" y="3528000"/>
            <a:ext cx="37746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Respaldo de la Información.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78" name="CustomShape 6"/>
          <p:cNvSpPr/>
          <p:nvPr/>
        </p:nvSpPr>
        <p:spPr>
          <a:xfrm>
            <a:off x="254160" y="4312080"/>
            <a:ext cx="7531560" cy="243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200" b="0" strike="noStrike" spc="-1">
                <a:solidFill>
                  <a:srgbClr val="000000"/>
                </a:solidFill>
                <a:latin typeface="Arial"/>
              </a:rPr>
              <a:t>Salvas cruzadas</a:t>
            </a:r>
            <a:endParaRPr lang="es-CU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200" b="0" strike="noStrike" spc="-1">
                <a:solidFill>
                  <a:srgbClr val="000000"/>
                </a:solidFill>
                <a:latin typeface="Arial"/>
              </a:rPr>
              <a:t>Medida de Recuperación. </a:t>
            </a:r>
            <a:r>
              <a:rPr lang="es-ES" sz="2200" b="1" strike="noStrike" spc="-1">
                <a:solidFill>
                  <a:srgbClr val="000000"/>
                </a:solidFill>
                <a:latin typeface="Arial"/>
              </a:rPr>
              <a:t>Salvas en Centro Alternativo de Datos ante situaciones excepcionales (Desastres Naturales, Ciclones, Inundaciones costeras, entre otras).</a:t>
            </a:r>
            <a:endParaRPr lang="es-CU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200" b="0" strike="noStrike" spc="-1">
                <a:solidFill>
                  <a:srgbClr val="000000"/>
                </a:solidFill>
                <a:latin typeface="Arial"/>
              </a:rPr>
              <a:t>Registro de Salvas. Verificación de la información salvada y su responsable.</a:t>
            </a:r>
            <a:endParaRPr lang="es-CU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80" name="Line 1"/>
          <p:cNvSpPr/>
          <p:nvPr/>
        </p:nvSpPr>
        <p:spPr>
          <a:xfrm>
            <a:off x="299880" y="105876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CustomShape 2"/>
          <p:cNvSpPr/>
          <p:nvPr/>
        </p:nvSpPr>
        <p:spPr>
          <a:xfrm>
            <a:off x="360000" y="761010"/>
            <a:ext cx="2802960" cy="7237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 dirty="0" smtClean="0">
                <a:solidFill>
                  <a:srgbClr val="000000"/>
                </a:solidFill>
                <a:latin typeface="Calibri"/>
              </a:rPr>
              <a:t>Seguridad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en Redes. 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220680" y="161743"/>
            <a:ext cx="7686000" cy="9944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220679" y="1462320"/>
            <a:ext cx="8049863" cy="41535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Control mediante herramientas de las Vulnerabilidad de los SO instalados en las PC y Servidores de la empresa, además de puertos abiertos. 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Acceso a Internet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Redes Sociales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). Cumplir Procedimiento.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Cumplir con la Resolución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126/2019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. Herramientas de Red.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Cumplir con la Resolución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121/2017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. Cumplir Procedimiento.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Tener instalado y configurado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Detector de Intruso, Cortafuego (</a:t>
            </a:r>
            <a:r>
              <a:rPr lang="es-ES" sz="2400" b="0" strike="noStrike" spc="-1" dirty="0" err="1">
                <a:solidFill>
                  <a:srgbClr val="000000"/>
                </a:solidFill>
                <a:latin typeface="Calibri"/>
              </a:rPr>
              <a:t>Pfsense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) y DMZ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DHCP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utilizar filtrado de direcciones por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MAC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para cada PC de su red.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 smtClean="0">
                <a:solidFill>
                  <a:srgbClr val="000000"/>
                </a:solidFill>
                <a:latin typeface="Calibri"/>
              </a:rPr>
              <a:t>No recordar 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contraseñas en el Navegador Predeterminado.</a:t>
            </a:r>
            <a:endParaRPr lang="es-C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Imagen 3_0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85" name="Line 1"/>
          <p:cNvSpPr/>
          <p:nvPr/>
        </p:nvSpPr>
        <p:spPr>
          <a:xfrm>
            <a:off x="299880" y="105876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2"/>
          <p:cNvSpPr/>
          <p:nvPr/>
        </p:nvSpPr>
        <p:spPr>
          <a:xfrm>
            <a:off x="360000" y="788720"/>
            <a:ext cx="280296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Seguridad en Redes. 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220680" y="234185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20680" y="1462320"/>
            <a:ext cx="7686000" cy="338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Recursos Compartidos.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Servidor de Correo con puertos seguros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25 y 587) (SSL y TLS)(IMAP: 993 y POP3: 995). Resolución 121/2017.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Listas Negras en el </a:t>
            </a:r>
            <a:r>
              <a:rPr lang="es-ES" sz="2400" b="1" strike="noStrike" spc="-1" dirty="0" err="1">
                <a:solidFill>
                  <a:srgbClr val="000000"/>
                </a:solidFill>
                <a:latin typeface="Calibri"/>
              </a:rPr>
              <a:t>Squid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Teléfonos Corporativos. VPN o GPRS.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Decreto 360 /Artículo 44. 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Se prohíbe vincular cuentas de correo electrónico de un servidor de una entidad a un servidor en el exterior del país, con el fin de </a:t>
            </a:r>
            <a:r>
              <a:rPr lang="es-ES" sz="2400" b="0" strike="noStrike" spc="-1" dirty="0" err="1">
                <a:solidFill>
                  <a:srgbClr val="000000"/>
                </a:solidFill>
                <a:latin typeface="Calibri"/>
              </a:rPr>
              <a:t>redireccionar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y acceder a los mensajes a través de este.</a:t>
            </a:r>
            <a:endParaRPr lang="es-C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0" name="Line 1"/>
          <p:cNvSpPr/>
          <p:nvPr/>
        </p:nvSpPr>
        <p:spPr>
          <a:xfrm>
            <a:off x="299880" y="105876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2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220680" y="578458"/>
            <a:ext cx="7778520" cy="31883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endParaRPr lang="es-C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 dirty="0" smtClean="0">
                <a:solidFill>
                  <a:srgbClr val="000000"/>
                </a:solidFill>
                <a:latin typeface="Calibri"/>
              </a:rPr>
              <a:t>Gestión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 Incidentes de Seguridad.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Plan de Prevención de Riesgo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. Subsistema de Seguridad Informática.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Plan de Contingencias.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PSI.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Cumplir con el procedimiento de Incidente de Seguridad.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Registro de Incidentes de Seguridad.</a:t>
            </a: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endParaRPr lang="es-C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4" name="Line 1"/>
          <p:cNvSpPr/>
          <p:nvPr/>
        </p:nvSpPr>
        <p:spPr>
          <a:xfrm>
            <a:off x="299880" y="907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2"/>
          <p:cNvSpPr/>
          <p:nvPr/>
        </p:nvSpPr>
        <p:spPr>
          <a:xfrm>
            <a:off x="1425240" y="232200"/>
            <a:ext cx="5942520" cy="106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800" b="1" strike="noStrike" spc="-1">
                <a:solidFill>
                  <a:srgbClr val="000000"/>
                </a:solidFill>
                <a:latin typeface="Calibri"/>
              </a:rPr>
              <a:t>Documentos Vigentes de Seguridad</a:t>
            </a:r>
            <a:r>
              <a:t/>
            </a:r>
            <a:br/>
            <a:r>
              <a:t/>
            </a:r>
            <a:br/>
            <a:endParaRPr lang="es-CU" sz="2800" b="0" strike="noStrike" spc="-1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299880" y="903960"/>
            <a:ext cx="7698960" cy="56308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Plan de Seguridad Informática (PSI) actualizado por las normas vigentes y avalado por una entidad especializada.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Plan de capacitación, mantenimientos, inspecciones y auditorias internas </a:t>
            </a:r>
            <a:r>
              <a:rPr lang="es-MX" sz="2400" b="0" strike="noStrike" spc="-1" dirty="0" smtClean="0">
                <a:solidFill>
                  <a:srgbClr val="000000"/>
                </a:solidFill>
                <a:latin typeface="Calibri"/>
              </a:rPr>
              <a:t>anuales, </a:t>
            </a: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firmadas por la máxima dirección de la entidad.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Acta de Responsabilidad Material.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Programa de Ahorro en las PC (</a:t>
            </a:r>
            <a:r>
              <a:rPr lang="es-MX" sz="2400" b="1" strike="noStrike" spc="-1" dirty="0">
                <a:solidFill>
                  <a:srgbClr val="000000"/>
                </a:solidFill>
                <a:latin typeface="Calibri"/>
              </a:rPr>
              <a:t>Resolución 85/2007</a:t>
            </a: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).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Dejar evidencia trimestral en los Consejos de Dirección y Control Interno de informes precisos sobre seguridad informática.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Las PC que trabajan con Información Clasificada no deben de estar conectadas a la Red de la entidad.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agen 3_1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8" name="Line 1"/>
          <p:cNvSpPr/>
          <p:nvPr/>
        </p:nvSpPr>
        <p:spPr>
          <a:xfrm>
            <a:off x="299880" y="2212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9" name="Imagen 4_1"/>
          <p:cNvPicPr/>
          <p:nvPr/>
        </p:nvPicPr>
        <p:blipFill>
          <a:blip r:embed="rId3"/>
          <a:stretch/>
        </p:blipFill>
        <p:spPr>
          <a:xfrm>
            <a:off x="2917440" y="266400"/>
            <a:ext cx="2078280" cy="1327680"/>
          </a:xfrm>
          <a:prstGeom prst="rect">
            <a:avLst/>
          </a:prstGeom>
          <a:ln>
            <a:noFill/>
          </a:ln>
        </p:spPr>
      </p:pic>
      <p:sp>
        <p:nvSpPr>
          <p:cNvPr id="100" name="CustomShape 2"/>
          <p:cNvSpPr/>
          <p:nvPr/>
        </p:nvSpPr>
        <p:spPr>
          <a:xfrm>
            <a:off x="483840" y="4966560"/>
            <a:ext cx="712944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ES" spc="-1" dirty="0">
                <a:solidFill>
                  <a:srgbClr val="000000"/>
                </a:solidFill>
              </a:rPr>
              <a:t>Ing. Ángel Arturo Vega </a:t>
            </a:r>
            <a:r>
              <a:rPr lang="es-ES" spc="-1" dirty="0" err="1">
                <a:solidFill>
                  <a:srgbClr val="000000"/>
                </a:solidFill>
              </a:rPr>
              <a:t>Mendivil</a:t>
            </a:r>
            <a:endParaRPr lang="es-ES" spc="-1" dirty="0"/>
          </a:p>
          <a:p>
            <a:pPr algn="r">
              <a:lnSpc>
                <a:spcPct val="100000"/>
              </a:lnSpc>
            </a:pPr>
            <a:r>
              <a:rPr lang="es-ES" spc="-1" dirty="0"/>
              <a:t>Subdirector Informatización</a:t>
            </a:r>
          </a:p>
          <a:p>
            <a:pPr algn="r">
              <a:lnSpc>
                <a:spcPct val="100000"/>
              </a:lnSpc>
            </a:pPr>
            <a:r>
              <a:rPr lang="es-ES" spc="-1" dirty="0">
                <a:solidFill>
                  <a:srgbClr val="000000"/>
                </a:solidFill>
              </a:rPr>
              <a:t> </a:t>
            </a:r>
            <a:r>
              <a:rPr lang="es-ES" spc="-1" dirty="0" err="1">
                <a:solidFill>
                  <a:srgbClr val="000000"/>
                </a:solidFill>
              </a:rPr>
              <a:t>Desoft</a:t>
            </a:r>
            <a:r>
              <a:rPr lang="es-ES" spc="-1" dirty="0">
                <a:solidFill>
                  <a:srgbClr val="000000"/>
                </a:solidFill>
              </a:rPr>
              <a:t> Holguín.</a:t>
            </a:r>
            <a:r>
              <a:rPr lang="es-ES" dirty="0"/>
              <a:t/>
            </a:r>
            <a:br>
              <a:rPr lang="es-ES" dirty="0"/>
            </a:br>
            <a:r>
              <a:rPr lang="es-ES" spc="-1" dirty="0">
                <a:solidFill>
                  <a:srgbClr val="000000"/>
                </a:solidFill>
              </a:rPr>
              <a:t>24/05/2023</a:t>
            </a:r>
            <a:endParaRPr lang="es-ES" spc="-1" dirty="0"/>
          </a:p>
        </p:txBody>
      </p:sp>
      <p:sp>
        <p:nvSpPr>
          <p:cNvPr id="101" name="TextShape 3"/>
          <p:cNvSpPr txBox="1"/>
          <p:nvPr/>
        </p:nvSpPr>
        <p:spPr>
          <a:xfrm>
            <a:off x="605520" y="2467940"/>
            <a:ext cx="7394040" cy="1217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s-ES" sz="2800" dirty="0"/>
              <a:t>Elementos Prácticos para la Seguridad Informática de tu Empresa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122" y="0"/>
            <a:ext cx="105087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446" y="112053"/>
            <a:ext cx="8517115" cy="574786"/>
          </a:xfrm>
        </p:spPr>
        <p:txBody>
          <a:bodyPr rtlCol="0" anchor="ctr" anchorCtr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¿Qu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é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 debe de conocer un Director(a) sobre Seguridad Informática?</a:t>
            </a:r>
            <a:endParaRPr lang="es-MX" altLang="es-ES" sz="2200" b="1" i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>
            <a:off x="300038" y="700487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190856" y="876702"/>
            <a:ext cx="77930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Verdana" pitchFamily="34" charset="0"/>
                <a:ea typeface="Verdana" pitchFamily="34" charset="0"/>
              </a:rPr>
              <a:t>Según 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Artículo </a:t>
            </a:r>
            <a:r>
              <a:rPr lang="es-ES" sz="2000" b="1" dirty="0" smtClean="0">
                <a:latin typeface="Verdana" pitchFamily="34" charset="0"/>
                <a:ea typeface="Verdana" pitchFamily="34" charset="0"/>
              </a:rPr>
              <a:t>17 Decreto 360/2019</a:t>
            </a:r>
            <a:r>
              <a:rPr lang="es-ES" sz="2000" dirty="0" smtClean="0">
                <a:latin typeface="Verdana" pitchFamily="34" charset="0"/>
                <a:ea typeface="Verdana" pitchFamily="34" charset="0"/>
              </a:rPr>
              <a:t> 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cada entidad, siempre que haga uso de las TIC, debe diseñar, implantar, gestionar y mantener actualizado un Sistema de Gestión de Seguridad Informática, por lo que se hace necesario  el monitoreo y el control adecuado de los medios y servicios informáticos con que cuentan la entidad, garantizando la protección de las redes informáticas y de la información de forma general como parte de su labor como rectores de la C</a:t>
            </a:r>
            <a:r>
              <a:rPr lang="es-ES" sz="2000" dirty="0" smtClean="0">
                <a:latin typeface="Verdana" pitchFamily="34" charset="0"/>
                <a:ea typeface="Verdana" pitchFamily="34" charset="0"/>
              </a:rPr>
              <a:t>iberseguridad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63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686840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248288" y="735051"/>
            <a:ext cx="7652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endParaRPr lang="es-MX" sz="2400" i="1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charset="-122"/>
              <a:ea typeface="Arial Unicode MS" panose="020B0604020202020204" charset="-122"/>
              <a:cs typeface="+mj-cs"/>
            </a:endParaRPr>
          </a:p>
          <a:p>
            <a:endParaRPr lang="es-MX" dirty="0" smtClean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0" y="88900"/>
            <a:ext cx="8571706" cy="574675"/>
          </a:xfrm>
        </p:spPr>
        <p:txBody>
          <a:bodyPr rtlCol="0" anchor="ctr" anchorCtr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¿Qu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é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 debe de conocer un Director(a) sobre Seguridad Informática?</a:t>
            </a:r>
            <a:endParaRPr lang="es-MX" altLang="es-ES" sz="2200" b="1" i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48288" y="741372"/>
            <a:ext cx="77511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Verdana" pitchFamily="34" charset="0"/>
                <a:ea typeface="Verdana" pitchFamily="34" charset="0"/>
              </a:rPr>
              <a:t>Por tanto el articulo 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Artículo 5 de la Resolución 128/2019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 refiere: El jefe de la entidad a cada nivel es el máximo responsable de la seguridad de las Tecnologías de la Información y la Comunicación, en lo adelante seguridad de las TIC, en su organización, y garantiza la actualización de los Planes de Seguridad de las TIC y considera para ello los factores siguientes: 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latin typeface="Verdana" pitchFamily="34" charset="0"/>
                <a:ea typeface="Verdana" pitchFamily="34" charset="0"/>
              </a:rPr>
              <a:t>a) La aparición de nuevas vulnerabilidades; 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latin typeface="Verdana" pitchFamily="34" charset="0"/>
                <a:ea typeface="Verdana" pitchFamily="34" charset="0"/>
              </a:rPr>
              <a:t>b) los efectos de los cambios de tecnología o de </a:t>
            </a:r>
            <a:r>
              <a:rPr lang="es-ES" sz="2000" dirty="0" smtClean="0">
                <a:latin typeface="Verdana" pitchFamily="34" charset="0"/>
                <a:ea typeface="Verdana" pitchFamily="34" charset="0"/>
              </a:rPr>
              <a:t>personal;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Verdana" pitchFamily="34" charset="0"/>
                <a:ea typeface="Verdana" pitchFamily="34" charset="0"/>
              </a:rPr>
              <a:t>c) la 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efectividad del sistema, demostrada por la naturaleza, número y daño ocasionado por los incidentes de seguridad registrados.</a:t>
            </a:r>
          </a:p>
        </p:txBody>
      </p:sp>
    </p:spTree>
    <p:extLst>
      <p:ext uri="{BB962C8B-B14F-4D97-AF65-F5344CB8AC3E}">
        <p14:creationId xmlns:p14="http://schemas.microsoft.com/office/powerpoint/2010/main" val="9550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686840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248288" y="735051"/>
            <a:ext cx="7652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endParaRPr lang="es-MX" sz="2400" i="1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charset="-122"/>
              <a:ea typeface="Arial Unicode MS" panose="020B0604020202020204" charset="-122"/>
              <a:cs typeface="+mj-cs"/>
            </a:endParaRPr>
          </a:p>
          <a:p>
            <a:endParaRPr lang="es-MX" dirty="0" smtClean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0" y="88900"/>
            <a:ext cx="8679976" cy="574675"/>
          </a:xfrm>
        </p:spPr>
        <p:txBody>
          <a:bodyPr rtlCol="0" anchor="ctr" anchorCtr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¿Qu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é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 debe de conocer un Director(a) sobre Seguridad Informática?</a:t>
            </a:r>
            <a:endParaRPr lang="es-MX" altLang="es-ES" sz="2200" b="1" i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30517" y="735051"/>
            <a:ext cx="765265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Verdana" pitchFamily="34" charset="0"/>
                <a:ea typeface="Verdana" pitchFamily="34" charset="0"/>
              </a:rPr>
              <a:t>Continúa siendo una tendencia evidente que la mayor parte de las </a:t>
            </a:r>
            <a:r>
              <a:rPr lang="es-ES" sz="2000" dirty="0" smtClean="0">
                <a:latin typeface="Verdana" pitchFamily="34" charset="0"/>
                <a:ea typeface="Verdana" pitchFamily="34" charset="0"/>
              </a:rPr>
              <a:t>entidades 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no cuestionan porque durante las inspecciones realizadas por entidades especializadas en temas de Seguridad Informática aún siguen </a:t>
            </a:r>
            <a:r>
              <a:rPr lang="es-ES" sz="2000" dirty="0" smtClean="0">
                <a:latin typeface="Verdana" pitchFamily="34" charset="0"/>
                <a:ea typeface="Verdana" pitchFamily="34" charset="0"/>
              </a:rPr>
              <a:t>encontrándose  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la carencia de medidas </a:t>
            </a:r>
            <a:r>
              <a:rPr lang="es-ES" sz="2000" dirty="0" smtClean="0">
                <a:latin typeface="Verdana" pitchFamily="34" charset="0"/>
                <a:ea typeface="Verdana" pitchFamily="34" charset="0"/>
              </a:rPr>
              <a:t>(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O</a:t>
            </a:r>
            <a:r>
              <a:rPr lang="es-ES" sz="2000" b="1" dirty="0" smtClean="0">
                <a:latin typeface="Verdana" pitchFamily="34" charset="0"/>
                <a:ea typeface="Verdana" pitchFamily="34" charset="0"/>
              </a:rPr>
              <a:t>rganizativas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, </a:t>
            </a:r>
            <a:r>
              <a:rPr lang="es-ES" sz="2000" b="1" dirty="0" smtClean="0">
                <a:latin typeface="Verdana" pitchFamily="34" charset="0"/>
                <a:ea typeface="Verdana" pitchFamily="34" charset="0"/>
              </a:rPr>
              <a:t>Normativas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, </a:t>
            </a:r>
            <a:r>
              <a:rPr lang="es-ES" sz="2000" b="1" dirty="0" smtClean="0">
                <a:latin typeface="Verdana" pitchFamily="34" charset="0"/>
                <a:ea typeface="Verdana" pitchFamily="34" charset="0"/>
              </a:rPr>
              <a:t>Educativas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, </a:t>
            </a:r>
            <a:r>
              <a:rPr lang="es-ES" sz="2000" b="1" dirty="0" smtClean="0">
                <a:latin typeface="Verdana" pitchFamily="34" charset="0"/>
                <a:ea typeface="Verdana" pitchFamily="34" charset="0"/>
              </a:rPr>
              <a:t>Técnicas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, </a:t>
            </a:r>
            <a:r>
              <a:rPr lang="es-ES" sz="2000" b="1" dirty="0" smtClean="0">
                <a:latin typeface="Verdana" pitchFamily="34" charset="0"/>
                <a:ea typeface="Verdana" pitchFamily="34" charset="0"/>
              </a:rPr>
              <a:t>Políticas  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y de </a:t>
            </a:r>
            <a:r>
              <a:rPr lang="es-ES" sz="2000" b="1" dirty="0" smtClean="0">
                <a:latin typeface="Verdana" pitchFamily="34" charset="0"/>
                <a:ea typeface="Verdana" pitchFamily="34" charset="0"/>
              </a:rPr>
              <a:t>Control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; las cuales no requieren inversión alguna para su solución y las que sí, el costo de esos servicios es mínimo en su plan de planificación del año. </a:t>
            </a:r>
          </a:p>
        </p:txBody>
      </p:sp>
    </p:spTree>
    <p:extLst>
      <p:ext uri="{BB962C8B-B14F-4D97-AF65-F5344CB8AC3E}">
        <p14:creationId xmlns:p14="http://schemas.microsoft.com/office/powerpoint/2010/main" val="264807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686840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248287" y="758367"/>
            <a:ext cx="7652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endParaRPr lang="es-MX" sz="2400" i="1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charset="-122"/>
              <a:ea typeface="Arial Unicode MS" panose="020B0604020202020204" charset="-122"/>
              <a:cs typeface="+mj-cs"/>
            </a:endParaRPr>
          </a:p>
          <a:p>
            <a:endParaRPr lang="es-MX" dirty="0" smtClean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0" y="88900"/>
            <a:ext cx="8679976" cy="574675"/>
          </a:xfrm>
        </p:spPr>
        <p:txBody>
          <a:bodyPr rtlCol="0" anchor="ctr" anchorCtr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¿Qu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é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 debe de conocer un Director(a) sobre Seguridad Informática?</a:t>
            </a:r>
            <a:endParaRPr lang="es-MX" altLang="es-ES" sz="2200" b="1" i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48287" y="775303"/>
            <a:ext cx="74382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Verdana" pitchFamily="34" charset="0"/>
                <a:ea typeface="Verdana" pitchFamily="34" charset="0"/>
              </a:rPr>
              <a:t>Existen 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hoy en nuestra provincia otros factores que están incidiendo de manera negativa en la implementación de un Sistema de Gestión de la Seguridad  Informática efectiva en sus entidades y que comprometan la 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Disponibilidad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, 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Integridad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 y </a:t>
            </a:r>
            <a:r>
              <a:rPr lang="es-ES" sz="2000" b="1" dirty="0">
                <a:latin typeface="Verdana" pitchFamily="34" charset="0"/>
                <a:ea typeface="Verdana" pitchFamily="34" charset="0"/>
              </a:rPr>
              <a:t>Confidencialidad</a:t>
            </a:r>
            <a:r>
              <a:rPr lang="es-ES" sz="2000" dirty="0">
                <a:latin typeface="Verdana" pitchFamily="34" charset="0"/>
                <a:ea typeface="Verdana" pitchFamily="34" charset="0"/>
              </a:rPr>
              <a:t> de la información que se maneja</a:t>
            </a:r>
            <a:r>
              <a:rPr lang="es-ES" sz="2000" dirty="0" smtClean="0">
                <a:latin typeface="Verdana" pitchFamily="34" charset="0"/>
                <a:ea typeface="Verdana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sz="2000" dirty="0">
              <a:latin typeface="Verdana" pitchFamily="34" charset="0"/>
              <a:ea typeface="Verdana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2000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546" y="4108564"/>
            <a:ext cx="3211224" cy="192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5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8288" y="88315"/>
            <a:ext cx="7527925" cy="574786"/>
          </a:xfrm>
        </p:spPr>
        <p:txBody>
          <a:bodyPr rtlCol="0" anchor="ctr" anchorCtr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¿Qu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é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 s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u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cede en las entidades de la provincia hoy?</a:t>
            </a:r>
            <a:endParaRPr lang="es-MX" altLang="es-ES" sz="2200" b="1" i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pic>
        <p:nvPicPr>
          <p:cNvPr id="2051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686840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248288" y="735052"/>
            <a:ext cx="7751125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Falta de cultura en temas de seguridad informática y ciberseguridad  en directivos  y trabajadores en general.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Insuficiente percepción de riesgos.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Tendencia a rechazar los cambios.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Obsolescencia tecnológica *.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Diversidad de dispositivos.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Bajo control en el nivel de acceso.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Inexacta medición de costes económicos ante fallas de seguridad.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Poca o inexistente capacitación en temas de seguridad informática.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Poca o ninguna responsabilidad por parte del Director(a) hacia la Seguridad Informática en la entidad.</a:t>
            </a:r>
          </a:p>
        </p:txBody>
      </p:sp>
    </p:spTree>
    <p:extLst>
      <p:ext uri="{BB962C8B-B14F-4D97-AF65-F5344CB8AC3E}">
        <p14:creationId xmlns:p14="http://schemas.microsoft.com/office/powerpoint/2010/main" val="163792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8288" y="61421"/>
            <a:ext cx="7527925" cy="574786"/>
          </a:xfrm>
        </p:spPr>
        <p:txBody>
          <a:bodyPr rtlCol="0" anchor="ctr" anchorCtr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¿Qu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é 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s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u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cede en las entidades de la provincia hoy?</a:t>
            </a:r>
            <a:endParaRPr lang="es-MX" altLang="es-ES" sz="2200" b="1" i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pic>
        <p:nvPicPr>
          <p:cNvPr id="2051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686840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248288" y="686577"/>
            <a:ext cx="765265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Desinterés por parte del Consejo de Dirección de la entidad en temas relacionados a la seguridad informática. (Especialistas o Técnicos de Seguridad y Protección).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Se asignan los cargos de Responsable de Seguridad Informática a trabajadores que no son graduados en informática.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Se asignan los cargos de Responsable de Seguridad Informática a trabajadores que asumen otras responsabilidades laborales.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Poca planificación en temas económicos para los principales servicios que brindan entidades especializadas en tema de seguridad.</a:t>
            </a: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92535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8288" y="61421"/>
            <a:ext cx="7527925" cy="574786"/>
          </a:xfrm>
        </p:spPr>
        <p:txBody>
          <a:bodyPr rtlCol="0" anchor="ctr" anchorCtr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¿Qu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é 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s</a:t>
            </a:r>
            <a:r>
              <a:rPr lang="es-ES" altLang="es-MX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u</a:t>
            </a:r>
            <a:r>
              <a:rPr lang="es-MX" altLang="es-E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cede en las entidades de la provincia hoy?</a:t>
            </a:r>
            <a:endParaRPr lang="es-MX" altLang="es-ES" sz="2200" b="1" i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pic>
        <p:nvPicPr>
          <p:cNvPr id="2051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686840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248288" y="686577"/>
            <a:ext cx="76526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No asisten a cursos, talleres o capacitaciones los Directores de las entidades, y en pocas ocasiones los  Técnicos o Especialistas de Seguridad y Protección.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evidencia que en muchas entidades no tienen asignado por resolución al Responsable de Seguridad Informática.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Desinterés por parte de los Responsables de Seguridad Informática y el Administradores de Red en los temas de Seguridad Informática en sus entidades.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341" y="4668981"/>
            <a:ext cx="4017818" cy="187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47" name="Line 1"/>
          <p:cNvSpPr/>
          <p:nvPr/>
        </p:nvSpPr>
        <p:spPr>
          <a:xfrm>
            <a:off x="299880" y="907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2"/>
          <p:cNvSpPr/>
          <p:nvPr/>
        </p:nvSpPr>
        <p:spPr>
          <a:xfrm>
            <a:off x="299880" y="946800"/>
            <a:ext cx="7313400" cy="56308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Clasificación y control de los bienes informáticos.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Del </a:t>
            </a:r>
            <a:r>
              <a:rPr lang="es-ES" sz="2000" b="0" strike="noStrike" spc="-1" dirty="0" smtClean="0">
                <a:latin typeface="Verdana" panose="020B0604030504040204" pitchFamily="34" charset="0"/>
                <a:ea typeface="Verdana" panose="020B0604030504040204" pitchFamily="34" charset="0"/>
              </a:rPr>
              <a:t>Personal.</a:t>
            </a:r>
            <a:endParaRPr lang="es-ES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 smtClean="0">
                <a:latin typeface="Verdana" panose="020B0604030504040204" pitchFamily="34" charset="0"/>
                <a:ea typeface="Verdana" panose="020B0604030504040204" pitchFamily="34" charset="0"/>
              </a:rPr>
              <a:t>Seguridad </a:t>
            </a: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Física y Ambiental.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Seguridad de Operaciones.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Identificación, Autenticación y Control de Acceso.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Seguridad ante Programas Malignos.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Respaldo de la Información.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Seguridad en Redes.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Gestión de Incidentes de Seguridad.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363240" y="248040"/>
            <a:ext cx="72504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Medidas y Procedimientos de Seguridad Informática 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1157</TotalTime>
  <Words>1581</Words>
  <Application>Microsoft Office PowerPoint</Application>
  <PresentationFormat>Presentación en pantalla (4:3)</PresentationFormat>
  <Paragraphs>138</Paragraphs>
  <Slides>19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9" baseType="lpstr">
      <vt:lpstr>Arial Unicode MS</vt:lpstr>
      <vt:lpstr>Arial</vt:lpstr>
      <vt:lpstr>Calibri</vt:lpstr>
      <vt:lpstr>DejaVu Sans</vt:lpstr>
      <vt:lpstr>Myriad Pro</vt:lpstr>
      <vt:lpstr>Symbol</vt:lpstr>
      <vt:lpstr>Times New Roman</vt:lpstr>
      <vt:lpstr>Verdana</vt:lpstr>
      <vt:lpstr>Wingdings</vt:lpstr>
      <vt:lpstr>Office Theme</vt:lpstr>
      <vt:lpstr>Presentación de PowerPoint</vt:lpstr>
      <vt:lpstr>¿Qué debe de conocer un Director(a) sobre Seguridad Informática?</vt:lpstr>
      <vt:lpstr>¿Qué debe de conocer un Director(a) sobre Seguridad Informática?</vt:lpstr>
      <vt:lpstr>¿Qué debe de conocer un Director(a) sobre Seguridad Informática?</vt:lpstr>
      <vt:lpstr>¿Qué debe de conocer un Director(a) sobre Seguridad Informática?</vt:lpstr>
      <vt:lpstr>¿Qué sucede en las entidades de la provincia hoy?</vt:lpstr>
      <vt:lpstr>¿Qué sucede en las entidades de la provincia hoy?</vt:lpstr>
      <vt:lpstr>¿Qué sucede en las entidades de la provincia hoy?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curso</dc:title>
  <dc:subject/>
  <dc:creator/>
  <dc:description/>
  <cp:lastModifiedBy>ok</cp:lastModifiedBy>
  <cp:revision>195</cp:revision>
  <dcterms:created xsi:type="dcterms:W3CDTF">2018-11-30T18:40:00Z</dcterms:created>
  <dcterms:modified xsi:type="dcterms:W3CDTF">2023-05-24T12:09:55Z</dcterms:modified>
  <dc:language>es-CU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KSOProductBuildVer">
    <vt:lpwstr>3082-10.2.0.5871</vt:lpwstr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Presentación en pantalla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11</vt:i4>
  </property>
</Properties>
</file>